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7" r:id="rId4"/>
    <p:sldId id="288" r:id="rId5"/>
    <p:sldId id="289" r:id="rId6"/>
    <p:sldId id="273" r:id="rId7"/>
    <p:sldId id="276" r:id="rId8"/>
    <p:sldId id="290" r:id="rId9"/>
    <p:sldId id="265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05" autoAdjust="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GBA" TargetMode="External"/><Relationship Id="rId2" Type="http://schemas.openxmlformats.org/officeDocument/2006/relationships/hyperlink" Target="http://en.wikipedia.org/wiki/RGB_color_mode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Alpha_channel" TargetMode="External"/><Relationship Id="rId4" Type="http://schemas.openxmlformats.org/officeDocument/2006/relationships/hyperlink" Target="http://en.wikipedia.org/wiki/Grayscal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2D Drawing Basics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Overview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2D coordinate systems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Images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Sprite drawing in XNA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Coordinate System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1"/>
                </a:solidFill>
              </a:rPr>
              <a:t>coordinate system </a:t>
            </a:r>
            <a:r>
              <a:rPr lang="en-US" dirty="0" smtClean="0"/>
              <a:t>is a system which uses one or more numbers, or </a:t>
            </a:r>
            <a:r>
              <a:rPr lang="en-US" dirty="0" smtClean="0">
                <a:solidFill>
                  <a:schemeClr val="accent1"/>
                </a:solidFill>
              </a:rPr>
              <a:t>coordinates</a:t>
            </a:r>
            <a:r>
              <a:rPr lang="en-US" dirty="0" smtClean="0"/>
              <a:t>, to uniquely identify the position of a point</a:t>
            </a:r>
          </a:p>
          <a:p>
            <a:r>
              <a:rPr lang="en-US" dirty="0" smtClean="0"/>
              <a:t>For a 2D coordinate system, we need</a:t>
            </a:r>
          </a:p>
          <a:p>
            <a:pPr lvl="1"/>
            <a:r>
              <a:rPr lang="en-US" dirty="0" smtClean="0"/>
              <a:t>Origin</a:t>
            </a:r>
          </a:p>
          <a:p>
            <a:pPr lvl="1"/>
            <a:r>
              <a:rPr lang="en-US" dirty="0" smtClean="0"/>
              <a:t>2-Tuple of a position relative to the origin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2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2D coordinate system examples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/>
        </p:nvSpPr>
        <p:spPr>
          <a:xfrm>
            <a:off x="800894" y="1345010"/>
            <a:ext cx="3771106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Cartesian Coordinates</a:t>
            </a:r>
          </a:p>
          <a:p>
            <a:r>
              <a:rPr lang="en-US" sz="1200" dirty="0"/>
              <a:t>(http://</a:t>
            </a:r>
            <a:r>
              <a:rPr lang="en-US" sz="1200" dirty="0" smtClean="0"/>
              <a:t>en.wikipedia.org/wiki/File:Cartesian-coordinate-system.svg)</a:t>
            </a:r>
            <a:endParaRPr lang="en-US" sz="1200" dirty="0"/>
          </a:p>
        </p:txBody>
      </p:sp>
      <p:sp>
        <p:nvSpPr>
          <p:cNvPr id="8" name="Text Placeholder 5"/>
          <p:cNvSpPr>
            <a:spLocks noGrp="1"/>
          </p:cNvSpPr>
          <p:nvPr/>
        </p:nvSpPr>
        <p:spPr>
          <a:xfrm>
            <a:off x="4645025" y="1345010"/>
            <a:ext cx="3621087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Polar </a:t>
            </a:r>
            <a:r>
              <a:rPr lang="en-US" dirty="0" smtClean="0"/>
              <a:t>Coordinates</a:t>
            </a:r>
          </a:p>
          <a:p>
            <a:r>
              <a:rPr lang="en-US" sz="1000" dirty="0"/>
              <a:t>(http://</a:t>
            </a:r>
            <a:r>
              <a:rPr lang="en-US" sz="1000" dirty="0" smtClean="0"/>
              <a:t>en.wikipedia.org/wiki/File:CircularCoordinates.svg)</a:t>
            </a:r>
            <a:endParaRPr lang="en-US" sz="1000" dirty="0"/>
          </a:p>
        </p:txBody>
      </p:sp>
      <p:pic>
        <p:nvPicPr>
          <p:cNvPr id="9" name="Picture 8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94" y="2407841"/>
            <a:ext cx="33528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2812653"/>
            <a:ext cx="320040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692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XNA’s coordinate system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1257300"/>
            <a:ext cx="550545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Images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261145"/>
            <a:ext cx="339090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790825" y="5319856"/>
            <a:ext cx="3581400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http://en.wikipedia.org/wiki/File:Rgb-raster-image.svg</a:t>
            </a:r>
          </a:p>
        </p:txBody>
      </p:sp>
    </p:spTree>
    <p:extLst>
      <p:ext uri="{BB962C8B-B14F-4D97-AF65-F5344CB8AC3E}">
        <p14:creationId xmlns:p14="http://schemas.microsoft.com/office/powerpoint/2010/main" val="48076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Image Formats (extensions)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lnSpcReduction="1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PPM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i="1" dirty="0">
                <a:solidFill>
                  <a:schemeClr val="tx1"/>
                </a:solidFill>
              </a:rPr>
              <a:t>Uncompressed, human </a:t>
            </a:r>
            <a:r>
              <a:rPr lang="en-US" sz="2000" i="1" dirty="0" smtClean="0">
                <a:solidFill>
                  <a:schemeClr val="tx1"/>
                </a:solidFill>
              </a:rPr>
              <a:t>readable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GIF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chemeClr val="tx1"/>
                </a:solidFill>
              </a:rPr>
              <a:t>8 bits per pixel (</a:t>
            </a:r>
            <a:r>
              <a:rPr lang="en-US" sz="2000" i="1" dirty="0" err="1" smtClean="0">
                <a:solidFill>
                  <a:schemeClr val="tx1"/>
                </a:solidFill>
              </a:rPr>
              <a:t>bpp</a:t>
            </a:r>
            <a:r>
              <a:rPr lang="en-US" sz="2000" i="1" dirty="0" smtClean="0">
                <a:solidFill>
                  <a:schemeClr val="tx1"/>
                </a:solidFill>
              </a:rPr>
              <a:t>) per channel (RGB)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chemeClr val="tx1"/>
                </a:solidFill>
              </a:rPr>
              <a:t>256 different colors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chemeClr val="tx1"/>
                </a:solidFill>
              </a:rPr>
              <a:t>Lossless data compression (LZW “patented”)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JPEG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i="1" dirty="0" err="1" smtClean="0">
                <a:solidFill>
                  <a:schemeClr val="tx1"/>
                </a:solidFill>
              </a:rPr>
              <a:t>Lossy</a:t>
            </a:r>
            <a:r>
              <a:rPr lang="en-US" sz="2000" i="1" dirty="0" smtClean="0">
                <a:solidFill>
                  <a:schemeClr val="tx1"/>
                </a:solidFill>
              </a:rPr>
              <a:t> data compression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PNG – Portable Network Graphics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chemeClr val="tx1"/>
                </a:solidFill>
              </a:rPr>
              <a:t>Created as an improved, non-patented replacement for GIF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i="1" dirty="0">
                <a:solidFill>
                  <a:schemeClr val="tx1"/>
                </a:solidFill>
              </a:rPr>
              <a:t>supports palette-based images (with palettes of 24-bit </a:t>
            </a:r>
            <a:r>
              <a:rPr lang="en-US" sz="2000" i="1" dirty="0">
                <a:solidFill>
                  <a:schemeClr val="tx1"/>
                </a:solidFill>
                <a:hlinkClick r:id="rId2" tooltip="RGB color model"/>
              </a:rPr>
              <a:t>RGB</a:t>
            </a:r>
            <a:r>
              <a:rPr lang="en-US" sz="2000" i="1" dirty="0">
                <a:solidFill>
                  <a:schemeClr val="tx1"/>
                </a:solidFill>
              </a:rPr>
              <a:t> or 32-bit </a:t>
            </a:r>
            <a:r>
              <a:rPr lang="en-US" sz="2000" i="1" dirty="0">
                <a:solidFill>
                  <a:schemeClr val="tx1"/>
                </a:solidFill>
                <a:hlinkClick r:id="rId3" tooltip="RGBA"/>
              </a:rPr>
              <a:t>RGBA</a:t>
            </a:r>
            <a:r>
              <a:rPr lang="en-US" sz="2000" i="1" dirty="0">
                <a:solidFill>
                  <a:schemeClr val="tx1"/>
                </a:solidFill>
              </a:rPr>
              <a:t> colors), </a:t>
            </a:r>
            <a:r>
              <a:rPr lang="en-US" sz="2000" i="1" dirty="0">
                <a:solidFill>
                  <a:schemeClr val="tx1"/>
                </a:solidFill>
                <a:hlinkClick r:id="rId4" tooltip="Grayscale"/>
              </a:rPr>
              <a:t>grayscale</a:t>
            </a:r>
            <a:r>
              <a:rPr lang="en-US" sz="2000" i="1" dirty="0">
                <a:solidFill>
                  <a:schemeClr val="tx1"/>
                </a:solidFill>
              </a:rPr>
              <a:t> images (with or without </a:t>
            </a:r>
            <a:r>
              <a:rPr lang="en-US" sz="2000" i="1" dirty="0">
                <a:solidFill>
                  <a:schemeClr val="tx1"/>
                </a:solidFill>
                <a:hlinkClick r:id="rId5" tooltip="Alpha channel"/>
              </a:rPr>
              <a:t>alpha channel</a:t>
            </a:r>
            <a:r>
              <a:rPr lang="en-US" sz="2000" i="1" dirty="0">
                <a:solidFill>
                  <a:schemeClr val="tx1"/>
                </a:solidFill>
              </a:rPr>
              <a:t>), and full-color non-palette-based RGB[A] images </a:t>
            </a:r>
            <a:endParaRPr lang="en-US" sz="2000" i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i="1" dirty="0" smtClean="0">
                <a:solidFill>
                  <a:schemeClr val="tx1"/>
                </a:solidFill>
              </a:rPr>
              <a:t>Lossless data compression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Sprite drawing in XNA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SpriteBatch</a:t>
            </a:r>
            <a:r>
              <a:rPr lang="en-US" sz="2000" dirty="0" smtClean="0">
                <a:solidFill>
                  <a:schemeClr val="tx1"/>
                </a:solidFill>
              </a:rPr>
              <a:t> object</a:t>
            </a:r>
          </a:p>
          <a:p>
            <a:endParaRPr lang="en-US" sz="20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Begin</a:t>
            </a:r>
            <a:r>
              <a:rPr lang="en-US" sz="2000" dirty="0" smtClean="0">
                <a:solidFill>
                  <a:schemeClr val="tx1"/>
                </a:solidFill>
              </a:rPr>
              <a:t> – called once to start specifying the “batch” of Sprites to draw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Draw</a:t>
            </a:r>
            <a:r>
              <a:rPr lang="en-US" sz="2000" dirty="0" smtClean="0">
                <a:solidFill>
                  <a:schemeClr val="tx1"/>
                </a:solidFill>
              </a:rPr>
              <a:t> – called for each Sprite needing to be drawn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End</a:t>
            </a:r>
            <a:r>
              <a:rPr lang="en-US" sz="2000" dirty="0" smtClean="0">
                <a:solidFill>
                  <a:schemeClr val="tx1"/>
                </a:solidFill>
              </a:rPr>
              <a:t> – called once to finish specifying the “batch” of Sprites to draw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5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407</TotalTime>
  <Words>197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Newsprint</vt:lpstr>
      <vt:lpstr>2D Drawing Basics</vt:lpstr>
      <vt:lpstr>Overview</vt:lpstr>
      <vt:lpstr>Coordinate System</vt:lpstr>
      <vt:lpstr>2D coordinate system examples</vt:lpstr>
      <vt:lpstr>XNA’s coordinate system</vt:lpstr>
      <vt:lpstr>Images</vt:lpstr>
      <vt:lpstr>Image Formats (extensions)</vt:lpstr>
      <vt:lpstr>Sprite drawing in XNA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43</cp:revision>
  <dcterms:created xsi:type="dcterms:W3CDTF">2014-08-25T00:37:45Z</dcterms:created>
  <dcterms:modified xsi:type="dcterms:W3CDTF">2014-09-04T06:42:48Z</dcterms:modified>
</cp:coreProperties>
</file>